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Average"/>
      <p:regular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swald-regular.fntdata"/><Relationship Id="rId27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1111"/>
                </a:solidFill>
              </a:rPr>
              <a:t>Teams will present their projects using slides in 15 minute oral presentation. The presentation should include:</a:t>
            </a:r>
            <a:endParaRPr sz="1200">
              <a:solidFill>
                <a:srgbClr val="111111"/>
              </a:solidFill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Background. Describe the problem or area being addressed.</a:t>
            </a:r>
            <a:endParaRPr sz="1200">
              <a:solidFill>
                <a:srgbClr val="111111"/>
              </a:solidFill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Data used. What data did you use? How was it obtained? What are its limitations?</a:t>
            </a:r>
            <a:endParaRPr sz="1200">
              <a:solidFill>
                <a:srgbClr val="111111"/>
              </a:solidFill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Use cases. How users will interact with your system in a way that addresses the problem area.</a:t>
            </a:r>
            <a:endParaRPr sz="1200">
              <a:solidFill>
                <a:srgbClr val="111111"/>
              </a:solidFill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Demo. Demonstrate your software.</a:t>
            </a:r>
            <a:endParaRPr sz="1200">
              <a:solidFill>
                <a:srgbClr val="111111"/>
              </a:solidFill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Design. Describe the components and how they interact to accomplish the use cases.</a:t>
            </a:r>
            <a:endParaRPr sz="1200">
              <a:solidFill>
                <a:srgbClr val="111111"/>
              </a:solidFill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Project Structure. Show the structure of your github repository.</a:t>
            </a:r>
            <a:endParaRPr sz="1200">
              <a:solidFill>
                <a:srgbClr val="111111"/>
              </a:solidFill>
            </a:endParaRPr>
          </a:p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Lessons learned and future work.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11111"/>
                </a:solidFill>
              </a:rPr>
              <a:t>You should post a PDF of your presentation in the docs folder of your project.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98fe089a1_0_17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98fe089a1_0_1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98fe089a1_0_1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98fe089a1_0_1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Use cases. How users will interact with your system in a way that addresses the problem area.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98fe089a1_0_1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98fe089a1_0_1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98fe089a1_0_1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98fe089a1_0_1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Project Structure. Show the structure of your github repository.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96ec2c0d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96ec2c0d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Design. Describe the components and how they interact to accomplish the use cases.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9c33348b9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9c33348b9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Design. Describe the components and how they interact to accomplish the use cases.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98fe089a1_0_1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98fe089a1_0_1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98fe089a1_0_1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98fe089a1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Demo. Demonstrate your software.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98fe089a1_0_1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98fe089a1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9c33348b9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9c33348b9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Lessons learned and future work.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498fe089a1_0_1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498fe089a1_0_1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98fe089a1_0_1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98fe089a1_0_1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Lessons learned and future work.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98fe089a1_0_1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98fe089a1_0_1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98fe089a1_0_1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98fe089a1_0_1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By a show of hands, before this class, how many people had heard of notifiable conditions?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What about case reporting or electronic case reporting?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9864021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9864021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Background. Describe the problem or area being addressed.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In order to track the health of a population, states are required to submit a case report form for every positive incidence of a notifiable condition,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After which a case investigation in initiated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Super time intensive for everyone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Picture Source: WA DOH (https://www.doh.wa.gov/Portals/1/Documents/5100/210-046-ReportForm-Salmonella.pdf)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98fe089a1_0_2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98fe089a1_0_2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Background. Describe the problem or area being addressed.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98fe089a1_0_2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98fe089a1_0_2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A large national effort called Digital Bridge has decided to attempt to tackle the creation of an eCR system. We’ve decided to focus our project on two aspects of their project. [CLICK] First, we’re mimicking the process of automatically determining cases using predetermined trigger codes. We then develop a case report that combines both the required information for a case report, as well as a clinical decision support system to notify clinicians about antibiotic resistance patterns in their area. [CLICK AGAIN] We have a UI where a Public Health professionals or Clinicians can query a specific patient and see their report with condition and antibiotic relevant information 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Picture Source: Digital Bridge Informational Ppt (slides not publicly available)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498fe089a1_0_1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498fe089a1_0_1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98fe089a1_0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498fe089a1_0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749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Char char="●"/>
            </a:pPr>
            <a:r>
              <a:rPr lang="en" sz="1200">
                <a:solidFill>
                  <a:srgbClr val="111111"/>
                </a:solidFill>
              </a:rPr>
              <a:t>Data used. What data did you use? How was it obtained? What are its limitations?</a:t>
            </a:r>
            <a:endParaRPr sz="12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Bonus: We’re also using PHIN VADS trigger codes to determine eligibility of cases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896ec2c0d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896ec2c0d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rgbClr val="B7A57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0E0E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1800" y="1120425"/>
            <a:ext cx="8540400" cy="161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B2E83"/>
                </a:solidFill>
              </a:rPr>
              <a:t>Electronic Case Reporting </a:t>
            </a:r>
            <a:endParaRPr sz="3600">
              <a:solidFill>
                <a:srgbClr val="4B2E8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85754D"/>
                </a:solidFill>
              </a:rPr>
              <a:t>with Antibiotic-Related Clinical Decision Support</a:t>
            </a:r>
            <a:endParaRPr sz="3000">
              <a:solidFill>
                <a:srgbClr val="85754D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57875" y="3632500"/>
            <a:ext cx="8263800" cy="1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EHR Team:</a:t>
            </a:r>
            <a:r>
              <a:rPr lang="en">
                <a:solidFill>
                  <a:schemeClr val="dk2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Maggie Dorr, Hao "Chris" Fang, Elaine Limqueco, Yiliang "Spike" Ma, B. Kevin Ramada</a:t>
            </a:r>
            <a:endParaRPr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B7A57A"/>
                </a:solidFill>
              </a:rPr>
            </a:br>
            <a:r>
              <a:rPr b="1" lang="en">
                <a:solidFill>
                  <a:srgbClr val="B7A57A"/>
                </a:solidFill>
              </a:rPr>
              <a:t>December 11th, 2018</a:t>
            </a:r>
            <a:endParaRPr b="1">
              <a:solidFill>
                <a:srgbClr val="B7A57A"/>
              </a:solidFill>
            </a:endParaRPr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052" y="2685300"/>
            <a:ext cx="1241971" cy="10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350" y="2743763"/>
            <a:ext cx="1365175" cy="9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B2E83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Use Cases</a:t>
            </a:r>
            <a:endParaRPr>
              <a:solidFill>
                <a:srgbClr val="B7A57A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E83"/>
                </a:solidFill>
              </a:rPr>
              <a:t>End Users</a:t>
            </a:r>
            <a:endParaRPr>
              <a:solidFill>
                <a:srgbClr val="4B2E83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3">
            <a:alphaModFix/>
          </a:blip>
          <a:srcRect b="0" l="13955" r="64918" t="20089"/>
          <a:stretch/>
        </p:blipFill>
        <p:spPr>
          <a:xfrm>
            <a:off x="609600" y="930763"/>
            <a:ext cx="1876424" cy="297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type="title"/>
          </p:nvPr>
        </p:nvSpPr>
        <p:spPr>
          <a:xfrm>
            <a:off x="352425" y="3252200"/>
            <a:ext cx="2485800" cy="19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Health Researchers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Assist research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type="title"/>
          </p:nvPr>
        </p:nvSpPr>
        <p:spPr>
          <a:xfrm>
            <a:off x="3316000" y="3252200"/>
            <a:ext cx="23871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Physicians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/>
              <a:t>Guide Treatment Decisions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type="title"/>
          </p:nvPr>
        </p:nvSpPr>
        <p:spPr>
          <a:xfrm>
            <a:off x="6307775" y="3106625"/>
            <a:ext cx="2295900" cy="14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Health Officials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Guide Policy Decisions</a:t>
            </a:r>
            <a:endParaRPr sz="2000"/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-1536" l="38298" r="37572" t="19393"/>
          <a:stretch/>
        </p:blipFill>
        <p:spPr>
          <a:xfrm>
            <a:off x="3381375" y="619125"/>
            <a:ext cx="2143201" cy="306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1789" l="65108" r="13765" t="18299"/>
          <a:stretch/>
        </p:blipFill>
        <p:spPr>
          <a:xfrm>
            <a:off x="6515175" y="778363"/>
            <a:ext cx="1876424" cy="29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B2E83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Design</a:t>
            </a:r>
            <a:endParaRPr>
              <a:solidFill>
                <a:srgbClr val="B7A57A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B2E83"/>
                </a:solidFill>
              </a:rPr>
              <a:t>Structure</a:t>
            </a:r>
            <a:endParaRPr>
              <a:solidFill>
                <a:srgbClr val="4B2E83"/>
              </a:solidFill>
            </a:endParaRPr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969250"/>
            <a:ext cx="3937500" cy="4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●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●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README.md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●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Software license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●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Setup.py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●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Docs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Software Components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Function specification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4510800" y="397450"/>
            <a:ext cx="4321500" cy="44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●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EHRTeam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__init__.py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database_build.py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MainWindow.py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Narm’s processed.csv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Output_pdf.py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QtUI_rev.py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Quer.py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Query_all_rows.py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Sql_import.py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Test_file.csv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swald"/>
              <a:buChar char="○"/>
            </a:pPr>
            <a:r>
              <a:rPr lang="en" sz="22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test_query.py</a:t>
            </a:r>
            <a:endParaRPr sz="22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74747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-33825" y="8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Create Database≈</a:t>
            </a:r>
            <a:endParaRPr>
              <a:solidFill>
                <a:srgbClr val="B7A57A"/>
              </a:solidFill>
            </a:endParaRPr>
          </a:p>
        </p:txBody>
      </p:sp>
      <p:sp>
        <p:nvSpPr>
          <p:cNvPr id="151" name="Google Shape;151;p26"/>
          <p:cNvSpPr/>
          <p:nvPr/>
        </p:nvSpPr>
        <p:spPr>
          <a:xfrm>
            <a:off x="2252825" y="1695225"/>
            <a:ext cx="135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A57A"/>
                </a:solidFill>
                <a:latin typeface="Oswald"/>
                <a:ea typeface="Oswald"/>
                <a:cs typeface="Oswald"/>
                <a:sym typeface="Oswald"/>
              </a:rPr>
              <a:t>MIMIC_table1 </a:t>
            </a:r>
            <a:endParaRPr sz="1800">
              <a:solidFill>
                <a:srgbClr val="B7A5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p26"/>
          <p:cNvSpPr/>
          <p:nvPr/>
        </p:nvSpPr>
        <p:spPr>
          <a:xfrm>
            <a:off x="4691225" y="1466625"/>
            <a:ext cx="1416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A57A"/>
                </a:solidFill>
                <a:latin typeface="Oswald"/>
                <a:ea typeface="Oswald"/>
                <a:cs typeface="Oswald"/>
                <a:sym typeface="Oswald"/>
              </a:rPr>
              <a:t>MIMIC_tableN</a:t>
            </a:r>
            <a:endParaRPr sz="1800">
              <a:solidFill>
                <a:srgbClr val="B7A5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6"/>
          <p:cNvSpPr/>
          <p:nvPr/>
        </p:nvSpPr>
        <p:spPr>
          <a:xfrm>
            <a:off x="7277625" y="1695225"/>
            <a:ext cx="841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A57A"/>
                </a:solidFill>
                <a:latin typeface="Oswald"/>
                <a:ea typeface="Oswald"/>
                <a:cs typeface="Oswald"/>
                <a:sym typeface="Oswald"/>
              </a:rPr>
              <a:t>NARMS</a:t>
            </a:r>
            <a:endParaRPr sz="1800">
              <a:solidFill>
                <a:srgbClr val="B7A5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p26"/>
          <p:cNvSpPr/>
          <p:nvPr/>
        </p:nvSpPr>
        <p:spPr>
          <a:xfrm>
            <a:off x="3530850" y="652850"/>
            <a:ext cx="116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A57A"/>
                </a:solidFill>
                <a:latin typeface="Oswald"/>
                <a:ea typeface="Oswald"/>
                <a:cs typeface="Oswald"/>
                <a:sym typeface="Oswald"/>
              </a:rPr>
              <a:t>PHIN VADS</a:t>
            </a:r>
            <a:endParaRPr sz="1800">
              <a:solidFill>
                <a:srgbClr val="B7A5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5" name="Google Shape;155;p26"/>
          <p:cNvSpPr/>
          <p:nvPr/>
        </p:nvSpPr>
        <p:spPr>
          <a:xfrm flipH="1" rot="10800000">
            <a:off x="2769725" y="2063350"/>
            <a:ext cx="1959300" cy="1629300"/>
          </a:xfrm>
          <a:prstGeom prst="bentArrow">
            <a:avLst>
              <a:gd fmla="val 11110" name="adj1"/>
              <a:gd fmla="val 13887" name="adj2"/>
              <a:gd fmla="val 13483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150" y="2907823"/>
            <a:ext cx="1308375" cy="13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/>
          <p:nvPr/>
        </p:nvSpPr>
        <p:spPr>
          <a:xfrm>
            <a:off x="5107600" y="1793025"/>
            <a:ext cx="432600" cy="801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6"/>
          <p:cNvSpPr/>
          <p:nvPr/>
        </p:nvSpPr>
        <p:spPr>
          <a:xfrm rot="10800000">
            <a:off x="5932575" y="2063350"/>
            <a:ext cx="1946400" cy="1629300"/>
          </a:xfrm>
          <a:prstGeom prst="bentArrow">
            <a:avLst>
              <a:gd fmla="val 11110" name="adj1"/>
              <a:gd fmla="val 13887" name="adj2"/>
              <a:gd fmla="val 13483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/>
          <p:nvPr/>
        </p:nvSpPr>
        <p:spPr>
          <a:xfrm rot="5400000">
            <a:off x="4739925" y="719775"/>
            <a:ext cx="801900" cy="742800"/>
          </a:xfrm>
          <a:prstGeom prst="bentArrow">
            <a:avLst>
              <a:gd fmla="val 19163" name="adj1"/>
              <a:gd fmla="val 21038" name="adj2"/>
              <a:gd fmla="val 25345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449050" y="690225"/>
            <a:ext cx="15639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7A57A"/>
                </a:solidFill>
                <a:latin typeface="Oswald"/>
                <a:ea typeface="Oswald"/>
                <a:cs typeface="Oswald"/>
                <a:sym typeface="Oswald"/>
              </a:rPr>
              <a:t>MIMIC Database</a:t>
            </a:r>
            <a:endParaRPr sz="1800">
              <a:solidFill>
                <a:srgbClr val="B7A57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1" name="Google Shape;161;p26"/>
          <p:cNvSpPr/>
          <p:nvPr/>
        </p:nvSpPr>
        <p:spPr>
          <a:xfrm flipH="1" rot="10800000">
            <a:off x="1277950" y="968625"/>
            <a:ext cx="3468600" cy="824400"/>
          </a:xfrm>
          <a:prstGeom prst="bentArrow">
            <a:avLst>
              <a:gd fmla="val 15380" name="adj1"/>
              <a:gd fmla="val 21045" name="adj2"/>
              <a:gd fmla="val 27051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 flipH="1" rot="-5400000">
            <a:off x="2505025" y="762675"/>
            <a:ext cx="1005000" cy="860100"/>
          </a:xfrm>
          <a:prstGeom prst="bentArrow">
            <a:avLst>
              <a:gd fmla="val 19163" name="adj1"/>
              <a:gd fmla="val 21038" name="adj2"/>
              <a:gd fmla="val 25345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04EE0"/>
              </a:solidFill>
            </a:endParaRPr>
          </a:p>
        </p:txBody>
      </p:sp>
      <p:sp>
        <p:nvSpPr>
          <p:cNvPr id="163" name="Google Shape;163;p26"/>
          <p:cNvSpPr/>
          <p:nvPr/>
        </p:nvSpPr>
        <p:spPr>
          <a:xfrm>
            <a:off x="1380075" y="1007800"/>
            <a:ext cx="116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SQL to CSV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4" name="Google Shape;164;p26"/>
          <p:cNvSpPr/>
          <p:nvPr/>
        </p:nvSpPr>
        <p:spPr>
          <a:xfrm>
            <a:off x="1407075" y="1247325"/>
            <a:ext cx="1423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sql_import.py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" name="Google Shape;165;p26"/>
          <p:cNvSpPr/>
          <p:nvPr/>
        </p:nvSpPr>
        <p:spPr>
          <a:xfrm flipH="1" rot="10800000">
            <a:off x="1090650" y="968350"/>
            <a:ext cx="1175100" cy="1018800"/>
          </a:xfrm>
          <a:prstGeom prst="bentArrow">
            <a:avLst>
              <a:gd fmla="val 12845" name="adj1"/>
              <a:gd fmla="val 17107" name="adj2"/>
              <a:gd fmla="val 18382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4693275" y="2754600"/>
            <a:ext cx="1423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database_build.py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p26"/>
          <p:cNvSpPr/>
          <p:nvPr/>
        </p:nvSpPr>
        <p:spPr>
          <a:xfrm>
            <a:off x="4764700" y="2601375"/>
            <a:ext cx="116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SQL to CSV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74747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-33825" y="8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User Interface</a:t>
            </a:r>
            <a:endParaRPr>
              <a:solidFill>
                <a:srgbClr val="B7A57A"/>
              </a:solidFill>
            </a:endParaRPr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8525" y="487648"/>
            <a:ext cx="1511450" cy="15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4">
            <a:alphaModFix/>
          </a:blip>
          <a:srcRect b="2815" l="11804" r="19646" t="12136"/>
          <a:stretch/>
        </p:blipFill>
        <p:spPr>
          <a:xfrm>
            <a:off x="329225" y="856850"/>
            <a:ext cx="3097450" cy="206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7275" y="3359100"/>
            <a:ext cx="1902476" cy="151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/>
          <p:nvPr/>
        </p:nvSpPr>
        <p:spPr>
          <a:xfrm rot="-5400000">
            <a:off x="4900025" y="-644225"/>
            <a:ext cx="432600" cy="3326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/>
          <p:nvPr/>
        </p:nvSpPr>
        <p:spPr>
          <a:xfrm>
            <a:off x="4317875" y="878725"/>
            <a:ext cx="1161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User In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ut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4317875" y="1183525"/>
            <a:ext cx="14232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query.py   quer_all_rows.py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p27"/>
          <p:cNvSpPr/>
          <p:nvPr/>
        </p:nvSpPr>
        <p:spPr>
          <a:xfrm flipH="1" rot="-5400000">
            <a:off x="4266850" y="781950"/>
            <a:ext cx="1669500" cy="3484800"/>
          </a:xfrm>
          <a:prstGeom prst="bentArrow">
            <a:avLst>
              <a:gd fmla="val 9592" name="adj1"/>
              <a:gd fmla="val 12600" name="adj2"/>
              <a:gd fmla="val 11741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27"/>
          <p:cNvGrpSpPr/>
          <p:nvPr/>
        </p:nvGrpSpPr>
        <p:grpSpPr>
          <a:xfrm>
            <a:off x="4926875" y="3152200"/>
            <a:ext cx="3981300" cy="663750"/>
            <a:chOff x="1200000" y="3381475"/>
            <a:chExt cx="3981300" cy="663750"/>
          </a:xfrm>
        </p:grpSpPr>
        <p:sp>
          <p:nvSpPr>
            <p:cNvPr id="181" name="Google Shape;181;p27"/>
            <p:cNvSpPr/>
            <p:nvPr/>
          </p:nvSpPr>
          <p:spPr>
            <a:xfrm>
              <a:off x="1200000" y="3394825"/>
              <a:ext cx="910800" cy="34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2114400" y="3394825"/>
              <a:ext cx="3066900" cy="34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1200000" y="3699625"/>
              <a:ext cx="910800" cy="34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2114400" y="3699625"/>
              <a:ext cx="3066900" cy="345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[Amino Acids 4.25% W/ Dextrose 5%, Calcium Glu...</a:t>
              </a:r>
              <a:endParaRPr sz="1000"/>
            </a:p>
          </p:txBody>
        </p:sp>
        <p:sp>
          <p:nvSpPr>
            <p:cNvPr id="185" name="Google Shape;185;p27"/>
            <p:cNvSpPr txBox="1"/>
            <p:nvPr/>
          </p:nvSpPr>
          <p:spPr>
            <a:xfrm>
              <a:off x="1215400" y="3394825"/>
              <a:ext cx="8562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Subject Id</a:t>
              </a:r>
              <a:endParaRPr sz="1000"/>
            </a:p>
          </p:txBody>
        </p:sp>
        <p:sp>
          <p:nvSpPr>
            <p:cNvPr id="186" name="Google Shape;186;p27"/>
            <p:cNvSpPr txBox="1"/>
            <p:nvPr/>
          </p:nvSpPr>
          <p:spPr>
            <a:xfrm>
              <a:off x="2114400" y="3381475"/>
              <a:ext cx="8562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drug_list</a:t>
              </a:r>
              <a:endParaRPr sz="1000"/>
            </a:p>
          </p:txBody>
        </p:sp>
        <p:sp>
          <p:nvSpPr>
            <p:cNvPr id="187" name="Google Shape;187;p27"/>
            <p:cNvSpPr txBox="1"/>
            <p:nvPr/>
          </p:nvSpPr>
          <p:spPr>
            <a:xfrm>
              <a:off x="1247125" y="3656275"/>
              <a:ext cx="806400" cy="21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61</a:t>
              </a:r>
              <a:endParaRPr/>
            </a:p>
          </p:txBody>
        </p:sp>
      </p:grpSp>
      <p:sp>
        <p:nvSpPr>
          <p:cNvPr id="188" name="Google Shape;188;p27"/>
          <p:cNvSpPr/>
          <p:nvPr/>
        </p:nvSpPr>
        <p:spPr>
          <a:xfrm>
            <a:off x="7327950" y="2082325"/>
            <a:ext cx="393900" cy="920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7"/>
          <p:cNvSpPr/>
          <p:nvPr/>
        </p:nvSpPr>
        <p:spPr>
          <a:xfrm>
            <a:off x="1042375" y="576650"/>
            <a:ext cx="15849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MainWindow.py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5844750" y="2730975"/>
            <a:ext cx="1584900" cy="3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Patient History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3689375" y="2206900"/>
            <a:ext cx="16629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NARMS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Recent Antibiotic Resistance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B2E83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Demonstration</a:t>
            </a:r>
            <a:endParaRPr>
              <a:solidFill>
                <a:srgbClr val="B7A57A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476250"/>
            <a:ext cx="83820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B2E83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Future Work</a:t>
            </a:r>
            <a:endParaRPr>
              <a:solidFill>
                <a:srgbClr val="B7A57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74747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1" type="body"/>
          </p:nvPr>
        </p:nvSpPr>
        <p:spPr>
          <a:xfrm>
            <a:off x="311700" y="564725"/>
            <a:ext cx="3746400" cy="4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Using large databases is very resource intensive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Memory is beautiful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Split your dataframe and query separately</a:t>
            </a:r>
            <a:br>
              <a:rPr lang="en" sz="1400">
                <a:latin typeface="Oswald"/>
                <a:ea typeface="Oswald"/>
                <a:cs typeface="Oswald"/>
                <a:sym typeface="Oswald"/>
              </a:rPr>
            </a:b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Multi-indexing can be a [necessary] challenge</a:t>
            </a:r>
            <a:br>
              <a:rPr lang="en" sz="1800">
                <a:latin typeface="Oswald"/>
                <a:ea typeface="Oswald"/>
                <a:cs typeface="Oswald"/>
                <a:sym typeface="Oswald"/>
              </a:rPr>
            </a:b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Don’t be extra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Sometimes you don’t have to plot anything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Oswald"/>
              <a:buChar char="○"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Sometimes NLP is too much of an ask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2200" y="914400"/>
            <a:ext cx="4686301" cy="351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1"/>
          <p:cNvSpPr txBox="1"/>
          <p:nvPr>
            <p:ph type="title"/>
          </p:nvPr>
        </p:nvSpPr>
        <p:spPr>
          <a:xfrm>
            <a:off x="-33825" y="801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Lessons Learned</a:t>
            </a:r>
            <a:endParaRPr>
              <a:solidFill>
                <a:srgbClr val="B7A57A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74747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Presentation Outline</a:t>
            </a:r>
            <a:endParaRPr>
              <a:solidFill>
                <a:srgbClr val="B7A57A"/>
              </a:solidFill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Background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Sources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Cases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Design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Demonstration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Future Work</a:t>
            </a:r>
            <a:endParaRPr sz="24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658" y="445025"/>
            <a:ext cx="4565112" cy="380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74747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825" y="1343400"/>
            <a:ext cx="3800101" cy="380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268075" y="765400"/>
            <a:ext cx="6642300" cy="40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GNU General Public License: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○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Open access to encourage development and adoption of electronic health technology and antibiotic use monitoring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●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 Future Improvements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○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Automate filling out report forms 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Oswald"/>
              <a:buChar char="○"/>
            </a:pPr>
            <a:r>
              <a:rPr lang="en" sz="1800">
                <a:latin typeface="Oswald"/>
                <a:ea typeface="Oswald"/>
                <a:cs typeface="Oswald"/>
                <a:sym typeface="Oswald"/>
              </a:rPr>
              <a:t>Incorporate 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recommendations</a:t>
            </a:r>
            <a:r>
              <a:rPr lang="en" sz="1800">
                <a:latin typeface="Oswald"/>
                <a:ea typeface="Oswald"/>
                <a:cs typeface="Oswald"/>
                <a:sym typeface="Oswald"/>
              </a:rPr>
              <a:t> for alternative                        antibiotic treatment plans from UptoDate</a:t>
            </a:r>
            <a:endParaRPr sz="1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0" name="Google Shape;220;p32"/>
          <p:cNvSpPr txBox="1"/>
          <p:nvPr>
            <p:ph type="title"/>
          </p:nvPr>
        </p:nvSpPr>
        <p:spPr>
          <a:xfrm>
            <a:off x="-33825" y="80150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Licensing &amp; Future Work </a:t>
            </a:r>
            <a:endParaRPr>
              <a:solidFill>
                <a:srgbClr val="B7A57A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B2E83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600" y="1385900"/>
            <a:ext cx="4364875" cy="239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51C75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Background</a:t>
            </a:r>
            <a:endParaRPr>
              <a:solidFill>
                <a:srgbClr val="B7A57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509" y="0"/>
            <a:ext cx="38504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0"/>
            <a:ext cx="38361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74747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04374" y="-76200"/>
            <a:ext cx="5229951" cy="46450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Antibiotic Resistance</a:t>
            </a:r>
            <a:endParaRPr>
              <a:solidFill>
                <a:srgbClr val="B7A57A"/>
              </a:solidFill>
            </a:endParaRPr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Antibiotic resistance is a growing threat 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Primarily caused by antibiotic misuse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infections, such as salmonellosis, are										becoming resistant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prevent and treat antibiotic resistance, 										physicians and patients need to be aware of 								local resistance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Currently no means to incorporate antibiotic resistance tracking					with treatment planning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7A57A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>
            <a:off x="2060450" y="992075"/>
            <a:ext cx="1785600" cy="4029300"/>
          </a:xfrm>
          <a:prstGeom prst="rect">
            <a:avLst/>
          </a:prstGeom>
          <a:noFill/>
          <a:ln cap="flat" cmpd="sng" w="76200">
            <a:solidFill>
              <a:srgbClr val="4B2E8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5482800" y="992075"/>
            <a:ext cx="1461000" cy="4029300"/>
          </a:xfrm>
          <a:prstGeom prst="rect">
            <a:avLst/>
          </a:prstGeom>
          <a:noFill/>
          <a:ln cap="flat" cmpd="sng" w="76200">
            <a:solidFill>
              <a:srgbClr val="804E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B2E8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Data Sources</a:t>
            </a:r>
            <a:endParaRPr>
              <a:solidFill>
                <a:srgbClr val="B7A57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74747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1428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MIMIC III v1.4</a:t>
            </a:r>
            <a:endParaRPr>
              <a:solidFill>
                <a:srgbClr val="B7A57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3"/>
                </a:solidFill>
              </a:rPr>
              <a:t>Medical Information Mart for Intensive Care III</a:t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 </a:t>
            </a:r>
            <a:endParaRPr>
              <a:solidFill>
                <a:srgbClr val="B7A57A"/>
              </a:solidFill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934000"/>
            <a:ext cx="3884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De-identified health related data 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40,000 patients who stayed in Beth Israel Deaconess Medical Center critical care units between 2001-2012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by the MIT Lab for Computational Physiology</a:t>
            </a:r>
            <a:endParaRPr/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4572000" y="142825"/>
            <a:ext cx="41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NARMS</a:t>
            </a:r>
            <a:endParaRPr>
              <a:solidFill>
                <a:srgbClr val="B7A57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National Antimicrobial Resistance Monitoring System</a:t>
            </a:r>
            <a:endParaRPr>
              <a:solidFill>
                <a:srgbClr val="B7A57A"/>
              </a:solidFill>
            </a:endParaRPr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4572000" y="934000"/>
            <a:ext cx="414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De-identified health related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Tracks antimicrobial susceptibility of enteric (intestinal) bacteria found in ill people, retail meats, and food animals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Developed by a collaborative effort between state and local public health departments and universities, the FDA, the CDC, and the USDA</a:t>
            </a:r>
            <a:endParaRPr/>
          </a:p>
        </p:txBody>
      </p:sp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4875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PHIN VADS Trigger Codes</a:t>
            </a:r>
            <a:endParaRPr>
              <a:solidFill>
                <a:srgbClr val="B7A57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3"/>
                </a:solidFill>
              </a:rPr>
              <a:t>Public Health Information Network Vocabulary Access &amp; Distribution System</a:t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7A57A"/>
                </a:solidFill>
              </a:rPr>
              <a:t> </a:t>
            </a:r>
            <a:endParaRPr>
              <a:solidFill>
                <a:srgbClr val="B7A57A"/>
              </a:solidFill>
            </a:endParaRPr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67650" y="4568875"/>
            <a:ext cx="4148400" cy="8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identify cases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693" y="0"/>
            <a:ext cx="43966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